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8" r:id="rId2"/>
    <p:sldId id="276" r:id="rId3"/>
    <p:sldId id="286" r:id="rId4"/>
    <p:sldId id="278" r:id="rId5"/>
    <p:sldId id="279" r:id="rId6"/>
    <p:sldId id="284" r:id="rId7"/>
    <p:sldId id="287" r:id="rId8"/>
    <p:sldId id="288" r:id="rId9"/>
    <p:sldId id="28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4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1" autoAdjust="0"/>
    <p:restoredTop sz="94660"/>
  </p:normalViewPr>
  <p:slideViewPr>
    <p:cSldViewPr snapToGrid="0">
      <p:cViewPr varScale="1">
        <p:scale>
          <a:sx n="79" d="100"/>
          <a:sy n="79" d="100"/>
        </p:scale>
        <p:origin x="3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5FD8FE3-F33C-75A0-0B69-108A95247A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FCB112-0314-5211-1F3D-927604781F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A8F36-A643-4FAA-8649-965D6B1446A9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50E839-AFFD-7A9F-3E44-FF29D2A811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D606E0-E499-5B15-B3C0-F46344FA09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2DC3F-BC86-4D62-A1A5-74F2A0EE5B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74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C83-ED93-4984-B7AA-3DB9F84FF409}" type="datetimeFigureOut">
              <a:rPr lang="fr-FR" smtClean="0"/>
              <a:t>18/06/2025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3B15-6AAF-48C6-8ACB-6499FA667B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5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DAE10-E73F-B176-F373-4C99F88B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2CDB87-7F62-76FB-5BCD-F191A45CC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3196F6-9BA3-7FAA-E817-0B5A75C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EE5E-1C5C-C72C-9937-7D2DEF48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82C6A-7557-D96E-ABC5-0C560F7C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183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E4DB2-1760-F3B4-ABBC-B7EE898A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68EE52-C6A7-A78E-BE03-45319A836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6D72D-DA2B-AD46-85E8-1B346339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D4DB0A-9503-D5F5-CB54-7D6355AA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E38C37-C578-428A-E330-A8D0840D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1A955-07B1-71DC-E725-E606D4264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DD96E3-5928-983D-ABF3-D888D9FE2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A2D43E-7075-1391-F956-4B44236E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21086-A374-2523-DBC8-6E9920A3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7120AA-B978-DD21-77D6-2A3216E4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675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FB6EC-236C-A67E-8437-9FEC3844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5560C-BFFA-591A-4367-A56776A6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849989-4F5F-8A72-D6FB-4C100888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13BDB-E005-F800-D4FF-95C7852B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C9D41-E36C-721E-664A-C352B1C9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78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425E9-501F-B782-8589-F5C96DD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6B0201-DE8B-87E8-41AC-00DFD269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5EC4D-C96E-CEDF-B169-D660413F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EF8C5-31B7-5D14-D537-5BE9C7FE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F358F-FDC3-EE53-735A-BEEA54A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301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AD2A-31FC-6D83-5B43-21878D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2A456-D6E2-78AB-FC63-BFADC7C21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D517DD-C6B8-D861-B7B3-683B13D4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301C10-C71B-0B3B-8F9A-B2EFD880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80AC17-1A96-58C2-D138-19079354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3C0C5E-0B43-D971-7903-791FA39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003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B96A5-6720-67EA-03AE-3032F208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831C7C-B3F3-4964-325F-73960782B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193983-5E37-BF11-5E53-BE42CC658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C0A68C-DC69-E323-0E79-3F0897BB6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2607D4-9D1C-5BCA-5A2C-98A076088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6D90A6-195F-7259-39D5-FFDE5C11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40907D-AAD3-CF97-8FBE-93CC21D9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7F48CB-8A71-D87A-843F-B8F4599E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05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70159-0A5A-4A6A-F810-8CC6794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4EF4D-7694-1C63-1ED3-977353B0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C162DA-11BB-E4AD-D1A3-6738E826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4716C1-3300-9DD2-DC2A-C74FABE0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271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48535B1-C35F-FA3F-C3FB-21D2D265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8A7794-8D46-D541-2AF5-12C644B5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4F926-FD2F-DADC-005F-E1D2281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917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94E3B-1562-399E-921D-15757EF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5AAD6-78AA-8513-FC5C-C235B7C8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1E0A7D-B2C5-095A-EA68-AB33CB9B3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22B7BC-C19F-1532-7853-1A70D3F3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7AFC5C-DE51-FB78-82E5-19C6255D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05C49C-B74C-8D8C-FD01-DCF2BED5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8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04758D-84B3-E9B0-CC7D-2E9D34D3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1EC06B-F4D1-42C6-D264-CC1FB0A8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A3D59-B14E-23BE-114D-5888ABD3E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CAA7AF-4260-422A-9976-AEA28CC7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B93AA2-BBE3-61E5-53EB-9948880C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66E8A9-589A-4B0A-8F94-BF0DB07E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729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CAD743-F491-8172-BD4C-BE164629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7B5053-F32A-B3C6-97C7-38EC0DA4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3E48DD-3C07-5018-3F42-8968367E8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7112-888A-40C4-BD31-96BD10D39A6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FA68D7-394F-A81B-D498-13B09E61E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3B2FF0-516C-3311-7FE7-3F4B4570E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245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B754-7854-8D9C-6D9F-37E2E3C7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Graphique, a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1ECEFDB-A486-4431-BC66-22BB265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1" r="-1" b="1557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Image 3" descr="Ecole d'ingénieurs Arc">
            <a:extLst>
              <a:ext uri="{FF2B5EF4-FFF2-40B4-BE49-F238E27FC236}">
                <a16:creationId xmlns:a16="http://schemas.microsoft.com/office/drawing/2014/main" id="{A24667E0-985A-B5CC-88AE-B8E35D5A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r="-1" b="13211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A09025-77E1-0BEF-D6B0-BB6B6288E7E1}"/>
              </a:ext>
            </a:extLst>
          </p:cNvPr>
          <p:cNvSpPr txBox="1"/>
          <p:nvPr/>
        </p:nvSpPr>
        <p:spPr>
          <a:xfrm>
            <a:off x="838200" y="1115219"/>
            <a:ext cx="655955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GCodeStudio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5E816-61D6-4DDA-DB08-5A52007A5310}"/>
              </a:ext>
            </a:extLst>
          </p:cNvPr>
          <p:cNvSpPr txBox="1"/>
          <p:nvPr/>
        </p:nvSpPr>
        <p:spPr>
          <a:xfrm>
            <a:off x="838200" y="3902075"/>
            <a:ext cx="53959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CAS-IDD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Projet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Java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Dolci Marco &amp; Toussaint Guillaume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848FEB4-2A5A-EEA1-3C2C-66C38EC6DFF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AF6612-46ED-F44F-4BD1-798D5CBC3CD7}"/>
              </a:ext>
            </a:extLst>
          </p:cNvPr>
          <p:cNvSpPr txBox="1"/>
          <p:nvPr/>
        </p:nvSpPr>
        <p:spPr>
          <a:xfrm>
            <a:off x="453494" y="870500"/>
            <a:ext cx="962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Fabrication</a:t>
            </a:r>
            <a:r>
              <a:rPr lang="fr-CH" sz="2400" b="1" dirty="0">
                <a:sym typeface="Wingdings" panose="05000000000000000000" pitchFamily="2" charset="2"/>
              </a:rPr>
              <a:t>:</a:t>
            </a:r>
            <a:r>
              <a:rPr lang="fr-CH" sz="2400" b="1" dirty="0"/>
              <a:t> principe</a:t>
            </a:r>
          </a:p>
        </p:txBody>
      </p:sp>
      <p:pic>
        <p:nvPicPr>
          <p:cNvPr id="22" name="milling">
            <a:hlinkClick r:id="" action="ppaction://media"/>
            <a:extLst>
              <a:ext uri="{FF2B5EF4-FFF2-40B4-BE49-F238E27FC236}">
                <a16:creationId xmlns:a16="http://schemas.microsoft.com/office/drawing/2014/main" id="{FFB51602-6D76-3AA0-EAC2-FA0788E11A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671" end="111875.20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10" y="4665161"/>
            <a:ext cx="3263080" cy="1835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D70BABA-1E63-8EAD-3550-446BFED550AC}"/>
              </a:ext>
            </a:extLst>
          </p:cNvPr>
          <p:cNvGrpSpPr/>
          <p:nvPr/>
        </p:nvGrpSpPr>
        <p:grpSpPr>
          <a:xfrm>
            <a:off x="314610" y="2111765"/>
            <a:ext cx="10843213" cy="2830394"/>
            <a:chOff x="558450" y="3292865"/>
            <a:chExt cx="10843213" cy="28303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D2521-C9C3-DACD-AD0E-86306CEFE3CF}"/>
                </a:ext>
              </a:extLst>
            </p:cNvPr>
            <p:cNvSpPr/>
            <p:nvPr/>
          </p:nvSpPr>
          <p:spPr>
            <a:xfrm>
              <a:off x="558450" y="4829229"/>
              <a:ext cx="1912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Programmation FAO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7D84973-83F4-B50A-7AB0-19EA5FF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77" y="3292865"/>
              <a:ext cx="1351216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2C90627-0804-B412-BCF6-392FFC2D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8692" y="39427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13A7BEA-7367-3C27-8347-AAF677AC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410" y="3702440"/>
              <a:ext cx="1123135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F40B932-DAFD-7D53-3720-E687DB94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762" y="3902751"/>
              <a:ext cx="1203267" cy="12032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9B3B7C4-D7EA-A096-F0F9-9BE72FD2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9044" y="4085615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FD69757-E569-060D-E591-781E7A95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9528" y="42094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43EB396-0C75-76E7-0728-4060AA3A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0248" y="3737787"/>
              <a:ext cx="1521400" cy="1533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37AF0-22AA-A7C8-CF9B-4A45A2DCFAA7}"/>
                </a:ext>
              </a:extLst>
            </p:cNvPr>
            <p:cNvSpPr/>
            <p:nvPr/>
          </p:nvSpPr>
          <p:spPr>
            <a:xfrm>
              <a:off x="3620262" y="5286430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Fichier G-Code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40A838-9752-C4C3-C26B-07A8C6CC6D66}"/>
                </a:ext>
              </a:extLst>
            </p:cNvPr>
            <p:cNvSpPr/>
            <p:nvPr/>
          </p:nvSpPr>
          <p:spPr>
            <a:xfrm>
              <a:off x="6530682" y="5476928"/>
              <a:ext cx="1761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Machine outils CNC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1C8EE4-5EAF-90D5-0A26-97CAF6DD08F4}"/>
                </a:ext>
              </a:extLst>
            </p:cNvPr>
            <p:cNvSpPr/>
            <p:nvPr/>
          </p:nvSpPr>
          <p:spPr>
            <a:xfrm>
              <a:off x="9640233" y="5476929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Pièce usinée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8802403-E942-4787-6ECD-634BD86AA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4433" y="1743020"/>
            <a:ext cx="918325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39DF0-943B-AE28-2EB8-26D4E24402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4556" y="496710"/>
            <a:ext cx="970403" cy="93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5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DCFB5-350E-387E-1AE3-7E0E6ACE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E0D23C1-65B2-16D3-5D87-57E78358A569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2C5FFA1-9B12-41ED-FF34-67F72E76E583}"/>
              </a:ext>
            </a:extLst>
          </p:cNvPr>
          <p:cNvGrpSpPr/>
          <p:nvPr/>
        </p:nvGrpSpPr>
        <p:grpSpPr>
          <a:xfrm>
            <a:off x="10407556" y="0"/>
            <a:ext cx="1067159" cy="1405402"/>
            <a:chOff x="10407556" y="0"/>
            <a:chExt cx="1067159" cy="140540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875B26B-A8B6-1D03-A7A8-E5FC24FC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7556" y="432339"/>
              <a:ext cx="805817" cy="973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46BF67F-E1B2-C025-28E7-865AC270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2031" y="0"/>
              <a:ext cx="522684" cy="5746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580D953C-099D-5D5F-058C-6E97715183C3}"/>
              </a:ext>
            </a:extLst>
          </p:cNvPr>
          <p:cNvGrpSpPr/>
          <p:nvPr/>
        </p:nvGrpSpPr>
        <p:grpSpPr>
          <a:xfrm>
            <a:off x="747604" y="2440206"/>
            <a:ext cx="2625840" cy="3290110"/>
            <a:chOff x="138004" y="2440206"/>
            <a:chExt cx="2625840" cy="329011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4FA39B6-6FD9-6B60-84E7-516027EB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066" y="2440206"/>
              <a:ext cx="1693718" cy="16811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F862C85-7C1E-9E9E-D50B-505562D70D2B}"/>
                </a:ext>
              </a:extLst>
            </p:cNvPr>
            <p:cNvSpPr txBox="1"/>
            <p:nvPr/>
          </p:nvSpPr>
          <p:spPr>
            <a:xfrm rot="19049473">
              <a:off x="138004" y="4899319"/>
              <a:ext cx="262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Environnement 3D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34D7ECC-7354-C0ED-DDE3-64F3108B5680}"/>
              </a:ext>
            </a:extLst>
          </p:cNvPr>
          <p:cNvGrpSpPr/>
          <p:nvPr/>
        </p:nvGrpSpPr>
        <p:grpSpPr>
          <a:xfrm>
            <a:off x="5008354" y="2340327"/>
            <a:ext cx="2238855" cy="3259242"/>
            <a:chOff x="4398754" y="2340327"/>
            <a:chExt cx="2238855" cy="325924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9EDE8CCB-47B5-AEA9-0F92-658CF2F8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3398" y="2340327"/>
              <a:ext cx="929567" cy="18809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B3A79D4-CE5D-70E0-5265-B14EB429FA06}"/>
                </a:ext>
              </a:extLst>
            </p:cNvPr>
            <p:cNvSpPr txBox="1"/>
            <p:nvPr/>
          </p:nvSpPr>
          <p:spPr>
            <a:xfrm rot="19049473">
              <a:off x="4398754" y="4768572"/>
              <a:ext cx="22388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Déplacements linéaires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98B2E8A4-CE34-BAF6-538F-241D541E8325}"/>
              </a:ext>
            </a:extLst>
          </p:cNvPr>
          <p:cNvGrpSpPr/>
          <p:nvPr/>
        </p:nvGrpSpPr>
        <p:grpSpPr>
          <a:xfrm>
            <a:off x="7114251" y="2453070"/>
            <a:ext cx="4051632" cy="3264224"/>
            <a:chOff x="6504651" y="2453070"/>
            <a:chExt cx="4051632" cy="326422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80D8C28-DA40-624B-B913-790816D3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4651" y="2453070"/>
              <a:ext cx="1655445" cy="16554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4CD4E31-6D58-DC03-9B4B-779AD916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681783" y="2453070"/>
              <a:ext cx="1874500" cy="16554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99B12BE9-A372-E1A0-3E50-971C763E301A}"/>
                </a:ext>
              </a:extLst>
            </p:cNvPr>
            <p:cNvSpPr txBox="1"/>
            <p:nvPr/>
          </p:nvSpPr>
          <p:spPr>
            <a:xfrm rot="19049473">
              <a:off x="7301512" y="4640076"/>
              <a:ext cx="22388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Déplacements circulaires</a:t>
              </a:r>
            </a:p>
            <a:p>
              <a:pPr algn="ctr"/>
              <a:r>
                <a:rPr lang="fr-CH" sz="1600" b="1" dirty="0"/>
                <a:t>(horaire/anti-horaire)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F6008D99-2CBB-4EE5-C16C-A4FBB00EB1D9}"/>
              </a:ext>
            </a:extLst>
          </p:cNvPr>
          <p:cNvGrpSpPr/>
          <p:nvPr/>
        </p:nvGrpSpPr>
        <p:grpSpPr>
          <a:xfrm>
            <a:off x="2972271" y="2562339"/>
            <a:ext cx="2625840" cy="2847179"/>
            <a:chOff x="2362671" y="2562339"/>
            <a:chExt cx="2625840" cy="2847179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B650263-3E37-B06C-5A8A-6442686D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9470" y="2562339"/>
              <a:ext cx="1712242" cy="143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B17D8235-AE22-42A0-E115-55DDC932588E}"/>
                </a:ext>
              </a:extLst>
            </p:cNvPr>
            <p:cNvSpPr txBox="1"/>
            <p:nvPr/>
          </p:nvSpPr>
          <p:spPr>
            <a:xfrm rot="19049473">
              <a:off x="2362671" y="4947853"/>
              <a:ext cx="262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Trajectoires</a:t>
              </a:r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57A9467-A8BF-B80B-B9B4-F2AC0A0FCEB2}"/>
              </a:ext>
            </a:extLst>
          </p:cNvPr>
          <p:cNvSpPr txBox="1"/>
          <p:nvPr/>
        </p:nvSpPr>
        <p:spPr>
          <a:xfrm>
            <a:off x="453494" y="870500"/>
            <a:ext cx="5139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Fichier </a:t>
            </a:r>
            <a:r>
              <a:rPr lang="fr-CH" sz="2400" b="1" dirty="0"/>
              <a:t>G-Code : notions</a:t>
            </a:r>
          </a:p>
        </p:txBody>
      </p:sp>
    </p:spTree>
    <p:extLst>
      <p:ext uri="{BB962C8B-B14F-4D97-AF65-F5344CB8AC3E}">
        <p14:creationId xmlns:p14="http://schemas.microsoft.com/office/powerpoint/2010/main" val="145281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DA15465F-6DB2-B575-3C8E-3AAF2748A4E4}"/>
              </a:ext>
            </a:extLst>
          </p:cNvPr>
          <p:cNvGrpSpPr/>
          <p:nvPr/>
        </p:nvGrpSpPr>
        <p:grpSpPr>
          <a:xfrm>
            <a:off x="4433339" y="1317905"/>
            <a:ext cx="3374322" cy="2248555"/>
            <a:chOff x="4433339" y="1317905"/>
            <a:chExt cx="3374322" cy="224855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4FF97B-2A1F-DC26-4D25-E95F4C25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339" y="1534113"/>
              <a:ext cx="2967586" cy="20323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F65750F-53C5-2C42-C71B-55CD0BE4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188" y="1317905"/>
              <a:ext cx="813473" cy="813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BD8367C-47C8-9875-6D67-E1CD5B733FEE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2A6C26-4576-0128-7F43-12154E0C81B4}"/>
              </a:ext>
            </a:extLst>
          </p:cNvPr>
          <p:cNvSpPr txBox="1"/>
          <p:nvPr/>
        </p:nvSpPr>
        <p:spPr>
          <a:xfrm>
            <a:off x="471276" y="826095"/>
            <a:ext cx="101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Objectif: interface évoluée du projet Python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81587E0-F812-2264-7501-2ADDC85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37" y="4524926"/>
            <a:ext cx="665871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32532AA-BCB6-A719-6CAC-63B9B5112578}"/>
              </a:ext>
            </a:extLst>
          </p:cNvPr>
          <p:cNvGrpSpPr/>
          <p:nvPr/>
        </p:nvGrpSpPr>
        <p:grpSpPr>
          <a:xfrm>
            <a:off x="425724" y="3295703"/>
            <a:ext cx="4571780" cy="3030092"/>
            <a:chOff x="425724" y="3295703"/>
            <a:chExt cx="4571780" cy="3030092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E01419F5-2539-FD64-E755-7E2204C4E896}"/>
                </a:ext>
              </a:extLst>
            </p:cNvPr>
            <p:cNvGrpSpPr/>
            <p:nvPr/>
          </p:nvGrpSpPr>
          <p:grpSpPr>
            <a:xfrm>
              <a:off x="934622" y="3295703"/>
              <a:ext cx="4062882" cy="3030092"/>
              <a:chOff x="934622" y="3295703"/>
              <a:chExt cx="4062882" cy="3030092"/>
            </a:xfrm>
          </p:grpSpPr>
          <p:pic>
            <p:nvPicPr>
              <p:cNvPr id="3" name="Image 2" descr="Une image contenant texte, capture d’écran, nombre, Police&#10;&#10;Le contenu généré par l’IA peut être incorrect.">
                <a:extLst>
                  <a:ext uri="{FF2B5EF4-FFF2-40B4-BE49-F238E27FC236}">
                    <a16:creationId xmlns:a16="http://schemas.microsoft.com/office/drawing/2014/main" id="{A4A99BDD-7068-DC35-5148-48177F0AB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622" y="3918517"/>
                <a:ext cx="4047081" cy="24072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C3CF32EB-8A19-F91A-0317-9FD4583A9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7200000">
                <a:off x="4185450" y="3517869"/>
                <a:ext cx="1034219" cy="5898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A612DAB-2601-3972-CC6C-63727E313B79}"/>
                </a:ext>
              </a:extLst>
            </p:cNvPr>
            <p:cNvSpPr txBox="1"/>
            <p:nvPr/>
          </p:nvSpPr>
          <p:spPr>
            <a:xfrm rot="19197754">
              <a:off x="425724" y="3810493"/>
              <a:ext cx="1354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M. </a:t>
              </a:r>
              <a:r>
                <a:rPr lang="fr-CH" sz="2400" b="1" dirty="0" err="1"/>
                <a:t>Dolci</a:t>
              </a:r>
              <a:endParaRPr lang="fr-CH" sz="2400" b="1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572302-B168-0E1E-BDFF-CB274A16EFBF}"/>
              </a:ext>
            </a:extLst>
          </p:cNvPr>
          <p:cNvGrpSpPr/>
          <p:nvPr/>
        </p:nvGrpSpPr>
        <p:grpSpPr>
          <a:xfrm>
            <a:off x="6781800" y="3260715"/>
            <a:ext cx="4736076" cy="3195524"/>
            <a:chOff x="6781800" y="3260715"/>
            <a:chExt cx="4736076" cy="3195524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8C0713F-C7FE-E577-AA1E-A54BAB1FF894}"/>
                </a:ext>
              </a:extLst>
            </p:cNvPr>
            <p:cNvGrpSpPr/>
            <p:nvPr/>
          </p:nvGrpSpPr>
          <p:grpSpPr>
            <a:xfrm>
              <a:off x="6781800" y="3260715"/>
              <a:ext cx="3962457" cy="3195524"/>
              <a:chOff x="6781800" y="3260715"/>
              <a:chExt cx="3962457" cy="3195524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99A1D232-FF11-2334-C529-53D51019B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1800" y="3812813"/>
                <a:ext cx="3962457" cy="264342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7D05F877-CE68-A9F8-2849-31CD09A9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600000">
                <a:off x="6627450" y="3482881"/>
                <a:ext cx="1034219" cy="5898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E2E2E56-2A8A-E2CA-A19A-1A798A3A43BB}"/>
                </a:ext>
              </a:extLst>
            </p:cNvPr>
            <p:cNvSpPr txBox="1"/>
            <p:nvPr/>
          </p:nvSpPr>
          <p:spPr>
            <a:xfrm rot="2408113">
              <a:off x="9510625" y="3687684"/>
              <a:ext cx="2007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G. Toussaint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D54DE7E4-1D61-A94D-F545-D6D8013A8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739" y="564353"/>
            <a:ext cx="845486" cy="84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67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8B9DB-EB48-E8DB-F9F2-EE910063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BAFE825-96ED-42C7-E38A-D47472BC2F3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F5255F-F97A-31F9-A7DC-0E1D4FF1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2431500"/>
            <a:ext cx="2520000" cy="199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59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EE29-8DC9-78F9-B1DC-7F631AFA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3E9A50-B9E2-2909-76D8-6B83F96AED1C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3D4554-0D13-5B65-D587-F03FF4CAA463}"/>
              </a:ext>
            </a:extLst>
          </p:cNvPr>
          <p:cNvSpPr txBox="1"/>
          <p:nvPr/>
        </p:nvSpPr>
        <p:spPr>
          <a:xfrm>
            <a:off x="495301" y="1764481"/>
            <a:ext cx="1181018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Interface &amp; architecture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Ajout </a:t>
            </a:r>
            <a:r>
              <a:rPr lang="fr-FR" altLang="fr-FR" b="1" dirty="0"/>
              <a:t>édition directe du code </a:t>
            </a:r>
            <a:r>
              <a:rPr lang="fr-FR" altLang="fr-FR" dirty="0"/>
              <a:t>avec </a:t>
            </a:r>
            <a:r>
              <a:rPr lang="fr-FR" altLang="fr-FR" b="1" dirty="0"/>
              <a:t>mise à jour automatique</a:t>
            </a:r>
            <a:r>
              <a:rPr lang="fr-FR" altLang="fr-FR" dirty="0"/>
              <a:t> des données et des diagrammes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/>
              <a:t> </a:t>
            </a:r>
            <a:r>
              <a:rPr lang="fr-FR" altLang="fr-FR" b="1" dirty="0" err="1"/>
              <a:t>Refactoring</a:t>
            </a:r>
            <a:r>
              <a:rPr lang="fr-FR" altLang="fr-FR" b="1" dirty="0"/>
              <a:t> en MVC</a:t>
            </a:r>
            <a:r>
              <a:rPr lang="fr-FR" altLang="fr-FR" dirty="0"/>
              <a:t> pour une architecture plus modulaire</a:t>
            </a:r>
            <a:br>
              <a:rPr lang="fr-FR" altLang="fr-FR" dirty="0"/>
            </a:br>
            <a:endParaRPr lang="fr-FR" altLang="fr-FR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Optimisation des performances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Migration de </a:t>
            </a:r>
            <a:r>
              <a:rPr lang="fr-FR" altLang="fr-FR" b="1" dirty="0"/>
              <a:t>Python vers un langage bas niveau</a:t>
            </a:r>
            <a:r>
              <a:rPr lang="fr-FR" altLang="fr-FR" dirty="0"/>
              <a:t> (C, C++, etc.) pour accélérer les traitements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Viewer 3D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b="1" dirty="0"/>
              <a:t> Refonte complète en Java</a:t>
            </a:r>
            <a:r>
              <a:rPr lang="fr-FR" altLang="fr-FR" dirty="0"/>
              <a:t> pour une intégration native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Ajout de la fonctionnalité </a:t>
            </a:r>
            <a:r>
              <a:rPr lang="fr-FR" altLang="fr-FR" b="1" dirty="0"/>
              <a:t>défilement pas à pas des trajectoires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9795A9-0122-6E83-A210-8760FA37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0" y="340175"/>
            <a:ext cx="1050475" cy="105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2885BD4-88B3-FD18-845B-D0B2BE46CBCA}"/>
              </a:ext>
            </a:extLst>
          </p:cNvPr>
          <p:cNvSpPr txBox="1"/>
          <p:nvPr/>
        </p:nvSpPr>
        <p:spPr>
          <a:xfrm>
            <a:off x="471276" y="826095"/>
            <a:ext cx="101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Evolutions :</a:t>
            </a:r>
          </a:p>
        </p:txBody>
      </p:sp>
    </p:spTree>
    <p:extLst>
      <p:ext uri="{BB962C8B-B14F-4D97-AF65-F5344CB8AC3E}">
        <p14:creationId xmlns:p14="http://schemas.microsoft.com/office/powerpoint/2010/main" val="26729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EC558-571D-A03E-0673-7CC4BC2F2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0F16121F-969A-ADC6-2D19-997A3A57499B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B483E4E-03E2-B7DD-DB0E-77B6D0B69028}"/>
              </a:ext>
            </a:extLst>
          </p:cNvPr>
          <p:cNvSpPr txBox="1"/>
          <p:nvPr/>
        </p:nvSpPr>
        <p:spPr>
          <a:xfrm>
            <a:off x="495301" y="1764481"/>
            <a:ext cx="1138217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Architecture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</a:t>
            </a:r>
            <a:r>
              <a:rPr lang="fr-FR" dirty="0"/>
              <a:t>Le projet comptait déjà </a:t>
            </a:r>
            <a:r>
              <a:rPr lang="fr-FR" b="1" dirty="0"/>
              <a:t>plusieurs milliers de lignes </a:t>
            </a:r>
            <a:r>
              <a:rPr lang="fr-FR" dirty="0"/>
              <a:t>au moment du cours sur le modèle MVC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</a:t>
            </a:r>
            <a:r>
              <a:rPr lang="fr-FR" dirty="0"/>
              <a:t>Le </a:t>
            </a:r>
            <a:r>
              <a:rPr lang="fr-FR" b="1" dirty="0"/>
              <a:t>délai était trop court</a:t>
            </a:r>
            <a:r>
              <a:rPr lang="fr-FR" dirty="0"/>
              <a:t> pour envisager une refonte complète immédiate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dirty="0"/>
              <a:t> Un </a:t>
            </a:r>
            <a:r>
              <a:rPr lang="fr-FR" b="1" dirty="0" err="1"/>
              <a:t>refactoring</a:t>
            </a:r>
            <a:r>
              <a:rPr lang="fr-FR" b="1" dirty="0"/>
              <a:t> progressif</a:t>
            </a:r>
            <a:r>
              <a:rPr lang="fr-FR" dirty="0"/>
              <a:t> a donc été engagé par la suite</a:t>
            </a:r>
            <a:br>
              <a:rPr lang="fr-FR" altLang="fr-FR" dirty="0"/>
            </a:br>
            <a:endParaRPr lang="fr-FR" altLang="fr-FR" dirty="0"/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Synchronisation du binôme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</a:t>
            </a:r>
            <a:r>
              <a:rPr lang="fr-FR" dirty="0"/>
              <a:t>Choix d’un </a:t>
            </a:r>
            <a:r>
              <a:rPr lang="fr-FR" b="1" dirty="0"/>
              <a:t>projet ambitieux</a:t>
            </a:r>
            <a:r>
              <a:rPr lang="fr-FR" dirty="0"/>
              <a:t>, réutilisable dans </a:t>
            </a:r>
            <a:r>
              <a:rPr lang="fr-FR" b="1" dirty="0"/>
              <a:t>nos entreprises respectives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Emplois du temps chargés, avec un avancement réalisé principalement lors des temps morts, ce qui a rendu la </a:t>
            </a:r>
            <a:r>
              <a:rPr lang="fr-FR" altLang="fr-FR" b="1" dirty="0"/>
              <a:t>synchronisation parfois complexe</a:t>
            </a:r>
            <a:endParaRPr lang="fr-FR" altLang="fr-FR" sz="2000" b="1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>
              <a:latin typeface="Arial" panose="020B060402020202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Apprentissage</a:t>
            </a:r>
            <a:endParaRPr lang="fr-FR" altLang="fr-FR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fr-FR" altLang="fr-FR" dirty="0"/>
              <a:t> </a:t>
            </a:r>
            <a:r>
              <a:rPr lang="fr-FR" dirty="0"/>
              <a:t>Comme le projet est vaste, nous avons dû nous familiariser avec de </a:t>
            </a:r>
            <a:r>
              <a:rPr lang="fr-FR" b="1" dirty="0"/>
              <a:t>nombreux nouveaux concepts </a:t>
            </a:r>
            <a:r>
              <a:rPr lang="fr-FR" dirty="0"/>
              <a:t>pour nous</a:t>
            </a:r>
            <a:endParaRPr lang="fr-FR" altLang="fr-FR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5B3F374-8CEC-A9E5-1F70-216571084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0" y="340175"/>
            <a:ext cx="1050475" cy="105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4B70939-62F7-D7B1-5B6B-84EB40C8B0EF}"/>
              </a:ext>
            </a:extLst>
          </p:cNvPr>
          <p:cNvSpPr txBox="1"/>
          <p:nvPr/>
        </p:nvSpPr>
        <p:spPr>
          <a:xfrm>
            <a:off x="471276" y="826095"/>
            <a:ext cx="101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Difficultés rencontrées :</a:t>
            </a:r>
          </a:p>
        </p:txBody>
      </p:sp>
    </p:spTree>
    <p:extLst>
      <p:ext uri="{BB962C8B-B14F-4D97-AF65-F5344CB8AC3E}">
        <p14:creationId xmlns:p14="http://schemas.microsoft.com/office/powerpoint/2010/main" val="205896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05B7E-AC40-03F2-592C-741461801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2794B41-D2C3-2741-56AD-326962684C85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3671A84-7B6D-6664-F98C-857A06C31DDB}"/>
              </a:ext>
            </a:extLst>
          </p:cNvPr>
          <p:cNvSpPr txBox="1"/>
          <p:nvPr/>
        </p:nvSpPr>
        <p:spPr>
          <a:xfrm>
            <a:off x="495301" y="1764481"/>
            <a:ext cx="113821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fr-FR" altLang="fr-FR" b="1" dirty="0"/>
              <a:t>A ce jour, tous les bugs connus ont été corrigés</a:t>
            </a:r>
            <a:endParaRPr lang="fr-FR" altLang="fr-FR" sz="2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fr-FR" altLang="fr-F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ADFD2EA-D982-A1CF-0E9D-CC8EE82F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0" y="340175"/>
            <a:ext cx="1050475" cy="105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C73B213-44A0-A8EC-22D6-14FC98FCE68D}"/>
              </a:ext>
            </a:extLst>
          </p:cNvPr>
          <p:cNvSpPr txBox="1"/>
          <p:nvPr/>
        </p:nvSpPr>
        <p:spPr>
          <a:xfrm>
            <a:off x="471276" y="826095"/>
            <a:ext cx="101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Bugs connus :</a:t>
            </a:r>
          </a:p>
        </p:txBody>
      </p:sp>
    </p:spTree>
    <p:extLst>
      <p:ext uri="{BB962C8B-B14F-4D97-AF65-F5344CB8AC3E}">
        <p14:creationId xmlns:p14="http://schemas.microsoft.com/office/powerpoint/2010/main" val="159931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A9C4-185A-8E98-1F7D-CC094C7C4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29066A1-774A-5BE3-204F-5A4EAB971C4D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11F50C-A1C5-9357-72F4-E8A713FB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25" y="2373061"/>
            <a:ext cx="2516549" cy="211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644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332</Words>
  <Application>Microsoft Office PowerPoint</Application>
  <PresentationFormat>Grand écran</PresentationFormat>
  <Paragraphs>51</Paragraphs>
  <Slides>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Courier New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Dolci</dc:creator>
  <cp:lastModifiedBy>Marco Dolci</cp:lastModifiedBy>
  <cp:revision>82</cp:revision>
  <dcterms:created xsi:type="dcterms:W3CDTF">2025-03-19T08:47:36Z</dcterms:created>
  <dcterms:modified xsi:type="dcterms:W3CDTF">2025-06-18T07:39:07Z</dcterms:modified>
</cp:coreProperties>
</file>